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73" r:id="rId11"/>
    <p:sldId id="264" r:id="rId12"/>
    <p:sldId id="265" r:id="rId13"/>
    <p:sldId id="267" r:id="rId14"/>
    <p:sldId id="268" r:id="rId15"/>
    <p:sldId id="271" r:id="rId16"/>
    <p:sldId id="269" r:id="rId17"/>
    <p:sldId id="277" r:id="rId18"/>
    <p:sldId id="270" r:id="rId19"/>
    <p:sldId id="272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1"/>
    <p:restoredTop sz="95004"/>
  </p:normalViewPr>
  <p:slideViewPr>
    <p:cSldViewPr snapToGrid="0" snapToObjects="1">
      <p:cViewPr varScale="1">
        <p:scale>
          <a:sx n="193" d="100"/>
          <a:sy n="193" d="100"/>
        </p:scale>
        <p:origin x="1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0436E-E1A5-4C90-85AF-2FF486A177B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181982-927E-4C06-897D-649822AA8988}">
      <dgm:prSet/>
      <dgm:spPr/>
      <dgm:t>
        <a:bodyPr/>
        <a:lstStyle/>
        <a:p>
          <a:r>
            <a:rPr lang="en-US"/>
            <a:t>VuePress, for a more customizable dev experience</a:t>
          </a:r>
        </a:p>
      </dgm:t>
    </dgm:pt>
    <dgm:pt modelId="{D96344BB-623B-4CE6-8B49-9BD29E15D5BF}" type="parTrans" cxnId="{BA0CB764-9EC2-4B4E-AEE9-7EBF3A057A6E}">
      <dgm:prSet/>
      <dgm:spPr/>
      <dgm:t>
        <a:bodyPr/>
        <a:lstStyle/>
        <a:p>
          <a:endParaRPr lang="en-US"/>
        </a:p>
      </dgm:t>
    </dgm:pt>
    <dgm:pt modelId="{4BDD10AB-8AC4-44B5-8C19-758FAB6D2546}" type="sibTrans" cxnId="{BA0CB764-9EC2-4B4E-AEE9-7EBF3A057A6E}">
      <dgm:prSet/>
      <dgm:spPr/>
      <dgm:t>
        <a:bodyPr/>
        <a:lstStyle/>
        <a:p>
          <a:endParaRPr lang="en-US"/>
        </a:p>
      </dgm:t>
    </dgm:pt>
    <dgm:pt modelId="{1DD3F104-AD85-43B0-B72C-F0970EE9C916}">
      <dgm:prSet/>
      <dgm:spPr/>
      <dgm:t>
        <a:bodyPr/>
        <a:lstStyle/>
        <a:p>
          <a:r>
            <a:rPr lang="en-US" dirty="0" err="1"/>
            <a:t>PlayFab</a:t>
          </a:r>
          <a:r>
            <a:rPr lang="en-US" dirty="0"/>
            <a:t> backend</a:t>
          </a:r>
        </a:p>
      </dgm:t>
    </dgm:pt>
    <dgm:pt modelId="{45AACC4B-4539-4888-AFFE-214A31A58805}" type="parTrans" cxnId="{99B25E0E-B4A8-4EAF-AEB3-1CAD79AE3E63}">
      <dgm:prSet/>
      <dgm:spPr/>
      <dgm:t>
        <a:bodyPr/>
        <a:lstStyle/>
        <a:p>
          <a:endParaRPr lang="en-US"/>
        </a:p>
      </dgm:t>
    </dgm:pt>
    <dgm:pt modelId="{ACD4F250-4A4A-41E1-8A69-9A0BE81F2C01}" type="sibTrans" cxnId="{99B25E0E-B4A8-4EAF-AEB3-1CAD79AE3E63}">
      <dgm:prSet/>
      <dgm:spPr/>
      <dgm:t>
        <a:bodyPr/>
        <a:lstStyle/>
        <a:p>
          <a:endParaRPr lang="en-US"/>
        </a:p>
      </dgm:t>
    </dgm:pt>
    <dgm:pt modelId="{FCB7C754-D63B-44C0-9C9E-C09EBF1D59D1}">
      <dgm:prSet/>
      <dgm:spPr/>
      <dgm:t>
        <a:bodyPr/>
        <a:lstStyle/>
        <a:p>
          <a:r>
            <a:rPr lang="en-US" dirty="0"/>
            <a:t>Mini embedded game elements via Vue components</a:t>
          </a:r>
        </a:p>
      </dgm:t>
    </dgm:pt>
    <dgm:pt modelId="{EB5A492E-E0B3-4C2A-8C64-7D45EC2EAB81}" type="parTrans" cxnId="{11FD31A3-AF73-4778-ACB0-6DC724C5FB07}">
      <dgm:prSet/>
      <dgm:spPr/>
      <dgm:t>
        <a:bodyPr/>
        <a:lstStyle/>
        <a:p>
          <a:endParaRPr lang="en-US"/>
        </a:p>
      </dgm:t>
    </dgm:pt>
    <dgm:pt modelId="{A0E306AD-536A-4FC5-BA77-49FD3BB43777}" type="sibTrans" cxnId="{11FD31A3-AF73-4778-ACB0-6DC724C5FB07}">
      <dgm:prSet/>
      <dgm:spPr/>
      <dgm:t>
        <a:bodyPr/>
        <a:lstStyle/>
        <a:p>
          <a:endParaRPr lang="en-US"/>
        </a:p>
      </dgm:t>
    </dgm:pt>
    <dgm:pt modelId="{39AA8852-D409-480E-AE46-A3E27D39EEBC}">
      <dgm:prSet/>
      <dgm:spPr/>
      <dgm:t>
        <a:bodyPr/>
        <a:lstStyle/>
        <a:p>
          <a:r>
            <a:rPr lang="en-US"/>
            <a:t>Localized in 4 languages</a:t>
          </a:r>
        </a:p>
      </dgm:t>
    </dgm:pt>
    <dgm:pt modelId="{CEFECABD-C3DC-4204-8919-198D769097E2}" type="parTrans" cxnId="{9778FDA7-77E9-4D9E-94A1-48903A800EB2}">
      <dgm:prSet/>
      <dgm:spPr/>
      <dgm:t>
        <a:bodyPr/>
        <a:lstStyle/>
        <a:p>
          <a:endParaRPr lang="en-US"/>
        </a:p>
      </dgm:t>
    </dgm:pt>
    <dgm:pt modelId="{B25EF9D2-A263-4094-BE10-5D8156A02735}" type="sibTrans" cxnId="{9778FDA7-77E9-4D9E-94A1-48903A800EB2}">
      <dgm:prSet/>
      <dgm:spPr/>
      <dgm:t>
        <a:bodyPr/>
        <a:lstStyle/>
        <a:p>
          <a:endParaRPr lang="en-US"/>
        </a:p>
      </dgm:t>
    </dgm:pt>
    <dgm:pt modelId="{A4275B0C-1741-4DE8-8812-C3511C847CCF}">
      <dgm:prSet/>
      <dgm:spPr/>
      <dgm:t>
        <a:bodyPr/>
        <a:lstStyle/>
        <a:p>
          <a:r>
            <a:rPr lang="en-US" dirty="0"/>
            <a:t>Deployed with Azure Static Web Apps</a:t>
          </a:r>
        </a:p>
      </dgm:t>
    </dgm:pt>
    <dgm:pt modelId="{3464C9B1-036C-4866-B684-59021EEDB07D}" type="parTrans" cxnId="{6708ACD9-3742-472B-8853-75806690F8CC}">
      <dgm:prSet/>
      <dgm:spPr/>
      <dgm:t>
        <a:bodyPr/>
        <a:lstStyle/>
        <a:p>
          <a:endParaRPr lang="en-US"/>
        </a:p>
      </dgm:t>
    </dgm:pt>
    <dgm:pt modelId="{6EABE8A6-9E18-4651-8531-A55066A84474}" type="sibTrans" cxnId="{6708ACD9-3742-472B-8853-75806690F8CC}">
      <dgm:prSet/>
      <dgm:spPr/>
      <dgm:t>
        <a:bodyPr/>
        <a:lstStyle/>
        <a:p>
          <a:endParaRPr lang="en-US"/>
        </a:p>
      </dgm:t>
    </dgm:pt>
    <dgm:pt modelId="{7857E9FF-44CC-8B40-83CB-9FDBE1F6E3A7}" type="pres">
      <dgm:prSet presAssocID="{3160436E-E1A5-4C90-85AF-2FF486A177BF}" presName="vert0" presStyleCnt="0">
        <dgm:presLayoutVars>
          <dgm:dir/>
          <dgm:animOne val="branch"/>
          <dgm:animLvl val="lvl"/>
        </dgm:presLayoutVars>
      </dgm:prSet>
      <dgm:spPr/>
    </dgm:pt>
    <dgm:pt modelId="{1C9BAFBC-AFD6-6646-AB89-F2AEF462DADE}" type="pres">
      <dgm:prSet presAssocID="{EF181982-927E-4C06-897D-649822AA8988}" presName="thickLine" presStyleLbl="alignNode1" presStyleIdx="0" presStyleCnt="5"/>
      <dgm:spPr/>
    </dgm:pt>
    <dgm:pt modelId="{E5BFBA0B-17BA-4F4B-AF05-8D087B8A98B4}" type="pres">
      <dgm:prSet presAssocID="{EF181982-927E-4C06-897D-649822AA8988}" presName="horz1" presStyleCnt="0"/>
      <dgm:spPr/>
    </dgm:pt>
    <dgm:pt modelId="{F1463704-9918-A044-8E62-1976E5F29A1E}" type="pres">
      <dgm:prSet presAssocID="{EF181982-927E-4C06-897D-649822AA8988}" presName="tx1" presStyleLbl="revTx" presStyleIdx="0" presStyleCnt="5"/>
      <dgm:spPr/>
    </dgm:pt>
    <dgm:pt modelId="{22B88732-7090-974E-A190-066A4D63FF4B}" type="pres">
      <dgm:prSet presAssocID="{EF181982-927E-4C06-897D-649822AA8988}" presName="vert1" presStyleCnt="0"/>
      <dgm:spPr/>
    </dgm:pt>
    <dgm:pt modelId="{DABF8191-55D0-E549-B8ED-67519A1A85CC}" type="pres">
      <dgm:prSet presAssocID="{1DD3F104-AD85-43B0-B72C-F0970EE9C916}" presName="thickLine" presStyleLbl="alignNode1" presStyleIdx="1" presStyleCnt="5"/>
      <dgm:spPr/>
    </dgm:pt>
    <dgm:pt modelId="{CD0F8859-FD6B-D44D-AF4B-A675827998DC}" type="pres">
      <dgm:prSet presAssocID="{1DD3F104-AD85-43B0-B72C-F0970EE9C916}" presName="horz1" presStyleCnt="0"/>
      <dgm:spPr/>
    </dgm:pt>
    <dgm:pt modelId="{EF251F08-8B84-AA45-A37C-E9B02D3922F3}" type="pres">
      <dgm:prSet presAssocID="{1DD3F104-AD85-43B0-B72C-F0970EE9C916}" presName="tx1" presStyleLbl="revTx" presStyleIdx="1" presStyleCnt="5"/>
      <dgm:spPr/>
    </dgm:pt>
    <dgm:pt modelId="{FD5AD60F-71EC-A247-B9AC-A818A403B691}" type="pres">
      <dgm:prSet presAssocID="{1DD3F104-AD85-43B0-B72C-F0970EE9C916}" presName="vert1" presStyleCnt="0"/>
      <dgm:spPr/>
    </dgm:pt>
    <dgm:pt modelId="{2567161D-97D1-DE4B-9CEA-FFB6780B2F4C}" type="pres">
      <dgm:prSet presAssocID="{FCB7C754-D63B-44C0-9C9E-C09EBF1D59D1}" presName="thickLine" presStyleLbl="alignNode1" presStyleIdx="2" presStyleCnt="5"/>
      <dgm:spPr/>
    </dgm:pt>
    <dgm:pt modelId="{7DB9376D-A3B0-2F40-A0A9-ACC1AF7122BD}" type="pres">
      <dgm:prSet presAssocID="{FCB7C754-D63B-44C0-9C9E-C09EBF1D59D1}" presName="horz1" presStyleCnt="0"/>
      <dgm:spPr/>
    </dgm:pt>
    <dgm:pt modelId="{C4DA0455-B7AB-AA44-960B-EE30A6C8C932}" type="pres">
      <dgm:prSet presAssocID="{FCB7C754-D63B-44C0-9C9E-C09EBF1D59D1}" presName="tx1" presStyleLbl="revTx" presStyleIdx="2" presStyleCnt="5"/>
      <dgm:spPr/>
    </dgm:pt>
    <dgm:pt modelId="{AD8750E4-BB7A-8C45-9B44-0E99A5330F36}" type="pres">
      <dgm:prSet presAssocID="{FCB7C754-D63B-44C0-9C9E-C09EBF1D59D1}" presName="vert1" presStyleCnt="0"/>
      <dgm:spPr/>
    </dgm:pt>
    <dgm:pt modelId="{A67D0AFA-8D34-0A4B-A021-E6F3931BCCBA}" type="pres">
      <dgm:prSet presAssocID="{39AA8852-D409-480E-AE46-A3E27D39EEBC}" presName="thickLine" presStyleLbl="alignNode1" presStyleIdx="3" presStyleCnt="5"/>
      <dgm:spPr/>
    </dgm:pt>
    <dgm:pt modelId="{8B479E92-4BAF-8349-BAFF-8C41E153ACE1}" type="pres">
      <dgm:prSet presAssocID="{39AA8852-D409-480E-AE46-A3E27D39EEBC}" presName="horz1" presStyleCnt="0"/>
      <dgm:spPr/>
    </dgm:pt>
    <dgm:pt modelId="{4759F8C7-2EE6-904C-AD99-75BD9CB0D3B0}" type="pres">
      <dgm:prSet presAssocID="{39AA8852-D409-480E-AE46-A3E27D39EEBC}" presName="tx1" presStyleLbl="revTx" presStyleIdx="3" presStyleCnt="5"/>
      <dgm:spPr/>
    </dgm:pt>
    <dgm:pt modelId="{E1FC8199-2E21-144B-A869-FC9132896A52}" type="pres">
      <dgm:prSet presAssocID="{39AA8852-D409-480E-AE46-A3E27D39EEBC}" presName="vert1" presStyleCnt="0"/>
      <dgm:spPr/>
    </dgm:pt>
    <dgm:pt modelId="{0F9F111E-0611-FF4A-ADCE-659E4E18964A}" type="pres">
      <dgm:prSet presAssocID="{A4275B0C-1741-4DE8-8812-C3511C847CCF}" presName="thickLine" presStyleLbl="alignNode1" presStyleIdx="4" presStyleCnt="5"/>
      <dgm:spPr/>
    </dgm:pt>
    <dgm:pt modelId="{1FA6890C-3E3B-6C46-8C25-D578692DA9F4}" type="pres">
      <dgm:prSet presAssocID="{A4275B0C-1741-4DE8-8812-C3511C847CCF}" presName="horz1" presStyleCnt="0"/>
      <dgm:spPr/>
    </dgm:pt>
    <dgm:pt modelId="{E06755E0-F5B7-4342-B7F8-07FE116FF5AD}" type="pres">
      <dgm:prSet presAssocID="{A4275B0C-1741-4DE8-8812-C3511C847CCF}" presName="tx1" presStyleLbl="revTx" presStyleIdx="4" presStyleCnt="5"/>
      <dgm:spPr/>
    </dgm:pt>
    <dgm:pt modelId="{D289C560-798C-FD48-A38F-6C0781D81397}" type="pres">
      <dgm:prSet presAssocID="{A4275B0C-1741-4DE8-8812-C3511C847CCF}" presName="vert1" presStyleCnt="0"/>
      <dgm:spPr/>
    </dgm:pt>
  </dgm:ptLst>
  <dgm:cxnLst>
    <dgm:cxn modelId="{F610E70C-3A35-334C-8AB2-D747693E73EE}" type="presOf" srcId="{A4275B0C-1741-4DE8-8812-C3511C847CCF}" destId="{E06755E0-F5B7-4342-B7F8-07FE116FF5AD}" srcOrd="0" destOrd="0" presId="urn:microsoft.com/office/officeart/2008/layout/LinedList"/>
    <dgm:cxn modelId="{99B25E0E-B4A8-4EAF-AEB3-1CAD79AE3E63}" srcId="{3160436E-E1A5-4C90-85AF-2FF486A177BF}" destId="{1DD3F104-AD85-43B0-B72C-F0970EE9C916}" srcOrd="1" destOrd="0" parTransId="{45AACC4B-4539-4888-AFFE-214A31A58805}" sibTransId="{ACD4F250-4A4A-41E1-8A69-9A0BE81F2C01}"/>
    <dgm:cxn modelId="{27D67739-4795-3349-B6B0-ED3DEA85AC63}" type="presOf" srcId="{FCB7C754-D63B-44C0-9C9E-C09EBF1D59D1}" destId="{C4DA0455-B7AB-AA44-960B-EE30A6C8C932}" srcOrd="0" destOrd="0" presId="urn:microsoft.com/office/officeart/2008/layout/LinedList"/>
    <dgm:cxn modelId="{D7E58F3E-4310-9F44-B998-03C054E390D4}" type="presOf" srcId="{39AA8852-D409-480E-AE46-A3E27D39EEBC}" destId="{4759F8C7-2EE6-904C-AD99-75BD9CB0D3B0}" srcOrd="0" destOrd="0" presId="urn:microsoft.com/office/officeart/2008/layout/LinedList"/>
    <dgm:cxn modelId="{BA0CB764-9EC2-4B4E-AEE9-7EBF3A057A6E}" srcId="{3160436E-E1A5-4C90-85AF-2FF486A177BF}" destId="{EF181982-927E-4C06-897D-649822AA8988}" srcOrd="0" destOrd="0" parTransId="{D96344BB-623B-4CE6-8B49-9BD29E15D5BF}" sibTransId="{4BDD10AB-8AC4-44B5-8C19-758FAB6D2546}"/>
    <dgm:cxn modelId="{4F18908E-DA65-B84E-9216-66AA53C6D5CC}" type="presOf" srcId="{3160436E-E1A5-4C90-85AF-2FF486A177BF}" destId="{7857E9FF-44CC-8B40-83CB-9FDBE1F6E3A7}" srcOrd="0" destOrd="0" presId="urn:microsoft.com/office/officeart/2008/layout/LinedList"/>
    <dgm:cxn modelId="{11FD31A3-AF73-4778-ACB0-6DC724C5FB07}" srcId="{3160436E-E1A5-4C90-85AF-2FF486A177BF}" destId="{FCB7C754-D63B-44C0-9C9E-C09EBF1D59D1}" srcOrd="2" destOrd="0" parTransId="{EB5A492E-E0B3-4C2A-8C64-7D45EC2EAB81}" sibTransId="{A0E306AD-536A-4FC5-BA77-49FD3BB43777}"/>
    <dgm:cxn modelId="{9778FDA7-77E9-4D9E-94A1-48903A800EB2}" srcId="{3160436E-E1A5-4C90-85AF-2FF486A177BF}" destId="{39AA8852-D409-480E-AE46-A3E27D39EEBC}" srcOrd="3" destOrd="0" parTransId="{CEFECABD-C3DC-4204-8919-198D769097E2}" sibTransId="{B25EF9D2-A263-4094-BE10-5D8156A02735}"/>
    <dgm:cxn modelId="{787AAEBD-1AB6-0B40-8F2F-FEB7843A67DB}" type="presOf" srcId="{EF181982-927E-4C06-897D-649822AA8988}" destId="{F1463704-9918-A044-8E62-1976E5F29A1E}" srcOrd="0" destOrd="0" presId="urn:microsoft.com/office/officeart/2008/layout/LinedList"/>
    <dgm:cxn modelId="{6708ACD9-3742-472B-8853-75806690F8CC}" srcId="{3160436E-E1A5-4C90-85AF-2FF486A177BF}" destId="{A4275B0C-1741-4DE8-8812-C3511C847CCF}" srcOrd="4" destOrd="0" parTransId="{3464C9B1-036C-4866-B684-59021EEDB07D}" sibTransId="{6EABE8A6-9E18-4651-8531-A55066A84474}"/>
    <dgm:cxn modelId="{386DBADD-3535-4949-BD56-BA5B18E20031}" type="presOf" srcId="{1DD3F104-AD85-43B0-B72C-F0970EE9C916}" destId="{EF251F08-8B84-AA45-A37C-E9B02D3922F3}" srcOrd="0" destOrd="0" presId="urn:microsoft.com/office/officeart/2008/layout/LinedList"/>
    <dgm:cxn modelId="{379948C1-B3C3-3342-A467-6C0C39C118DC}" type="presParOf" srcId="{7857E9FF-44CC-8B40-83CB-9FDBE1F6E3A7}" destId="{1C9BAFBC-AFD6-6646-AB89-F2AEF462DADE}" srcOrd="0" destOrd="0" presId="urn:microsoft.com/office/officeart/2008/layout/LinedList"/>
    <dgm:cxn modelId="{3002A843-F686-644E-9727-08A88A4E74F7}" type="presParOf" srcId="{7857E9FF-44CC-8B40-83CB-9FDBE1F6E3A7}" destId="{E5BFBA0B-17BA-4F4B-AF05-8D087B8A98B4}" srcOrd="1" destOrd="0" presId="urn:microsoft.com/office/officeart/2008/layout/LinedList"/>
    <dgm:cxn modelId="{FC82F733-36C9-C84D-98D6-22394C0BC8CC}" type="presParOf" srcId="{E5BFBA0B-17BA-4F4B-AF05-8D087B8A98B4}" destId="{F1463704-9918-A044-8E62-1976E5F29A1E}" srcOrd="0" destOrd="0" presId="urn:microsoft.com/office/officeart/2008/layout/LinedList"/>
    <dgm:cxn modelId="{C6EFA2BC-8C8D-FB49-9740-2C0944628BD1}" type="presParOf" srcId="{E5BFBA0B-17BA-4F4B-AF05-8D087B8A98B4}" destId="{22B88732-7090-974E-A190-066A4D63FF4B}" srcOrd="1" destOrd="0" presId="urn:microsoft.com/office/officeart/2008/layout/LinedList"/>
    <dgm:cxn modelId="{AB2D3877-BD09-5E48-93B8-75659BEFDBE4}" type="presParOf" srcId="{7857E9FF-44CC-8B40-83CB-9FDBE1F6E3A7}" destId="{DABF8191-55D0-E549-B8ED-67519A1A85CC}" srcOrd="2" destOrd="0" presId="urn:microsoft.com/office/officeart/2008/layout/LinedList"/>
    <dgm:cxn modelId="{46B0A262-893D-6A4D-9E81-4C364850ABF8}" type="presParOf" srcId="{7857E9FF-44CC-8B40-83CB-9FDBE1F6E3A7}" destId="{CD0F8859-FD6B-D44D-AF4B-A675827998DC}" srcOrd="3" destOrd="0" presId="urn:microsoft.com/office/officeart/2008/layout/LinedList"/>
    <dgm:cxn modelId="{B22248D3-5F3F-ED42-8AF6-624D232D2A3E}" type="presParOf" srcId="{CD0F8859-FD6B-D44D-AF4B-A675827998DC}" destId="{EF251F08-8B84-AA45-A37C-E9B02D3922F3}" srcOrd="0" destOrd="0" presId="urn:microsoft.com/office/officeart/2008/layout/LinedList"/>
    <dgm:cxn modelId="{0B1CCF22-C286-7E4E-A5E2-9EE70C42F12D}" type="presParOf" srcId="{CD0F8859-FD6B-D44D-AF4B-A675827998DC}" destId="{FD5AD60F-71EC-A247-B9AC-A818A403B691}" srcOrd="1" destOrd="0" presId="urn:microsoft.com/office/officeart/2008/layout/LinedList"/>
    <dgm:cxn modelId="{47165795-03B7-044A-84E9-039C439D1B03}" type="presParOf" srcId="{7857E9FF-44CC-8B40-83CB-9FDBE1F6E3A7}" destId="{2567161D-97D1-DE4B-9CEA-FFB6780B2F4C}" srcOrd="4" destOrd="0" presId="urn:microsoft.com/office/officeart/2008/layout/LinedList"/>
    <dgm:cxn modelId="{83427C89-90FC-914C-B562-BAB92DDB8B29}" type="presParOf" srcId="{7857E9FF-44CC-8B40-83CB-9FDBE1F6E3A7}" destId="{7DB9376D-A3B0-2F40-A0A9-ACC1AF7122BD}" srcOrd="5" destOrd="0" presId="urn:microsoft.com/office/officeart/2008/layout/LinedList"/>
    <dgm:cxn modelId="{74A098CA-EB3C-F64F-8907-8DDACF392996}" type="presParOf" srcId="{7DB9376D-A3B0-2F40-A0A9-ACC1AF7122BD}" destId="{C4DA0455-B7AB-AA44-960B-EE30A6C8C932}" srcOrd="0" destOrd="0" presId="urn:microsoft.com/office/officeart/2008/layout/LinedList"/>
    <dgm:cxn modelId="{F4BA374F-77F1-BB45-96DA-A503ABE260EF}" type="presParOf" srcId="{7DB9376D-A3B0-2F40-A0A9-ACC1AF7122BD}" destId="{AD8750E4-BB7A-8C45-9B44-0E99A5330F36}" srcOrd="1" destOrd="0" presId="urn:microsoft.com/office/officeart/2008/layout/LinedList"/>
    <dgm:cxn modelId="{BD124D42-AF03-8D4F-A2C7-DED0E36B25E6}" type="presParOf" srcId="{7857E9FF-44CC-8B40-83CB-9FDBE1F6E3A7}" destId="{A67D0AFA-8D34-0A4B-A021-E6F3931BCCBA}" srcOrd="6" destOrd="0" presId="urn:microsoft.com/office/officeart/2008/layout/LinedList"/>
    <dgm:cxn modelId="{8D9224E3-41E9-814E-BB02-AC168C33CDC4}" type="presParOf" srcId="{7857E9FF-44CC-8B40-83CB-9FDBE1F6E3A7}" destId="{8B479E92-4BAF-8349-BAFF-8C41E153ACE1}" srcOrd="7" destOrd="0" presId="urn:microsoft.com/office/officeart/2008/layout/LinedList"/>
    <dgm:cxn modelId="{33506F94-79E7-2F42-A18D-12010B6D8A77}" type="presParOf" srcId="{8B479E92-4BAF-8349-BAFF-8C41E153ACE1}" destId="{4759F8C7-2EE6-904C-AD99-75BD9CB0D3B0}" srcOrd="0" destOrd="0" presId="urn:microsoft.com/office/officeart/2008/layout/LinedList"/>
    <dgm:cxn modelId="{44357971-FBF9-2F4E-9AD2-ED33BF89F1E6}" type="presParOf" srcId="{8B479E92-4BAF-8349-BAFF-8C41E153ACE1}" destId="{E1FC8199-2E21-144B-A869-FC9132896A52}" srcOrd="1" destOrd="0" presId="urn:microsoft.com/office/officeart/2008/layout/LinedList"/>
    <dgm:cxn modelId="{36D3C5B6-BA0D-164B-88E8-8501FF232425}" type="presParOf" srcId="{7857E9FF-44CC-8B40-83CB-9FDBE1F6E3A7}" destId="{0F9F111E-0611-FF4A-ADCE-659E4E18964A}" srcOrd="8" destOrd="0" presId="urn:microsoft.com/office/officeart/2008/layout/LinedList"/>
    <dgm:cxn modelId="{ECC4BFBA-EFB9-044E-A7CD-BDA2BCE0922D}" type="presParOf" srcId="{7857E9FF-44CC-8B40-83CB-9FDBE1F6E3A7}" destId="{1FA6890C-3E3B-6C46-8C25-D578692DA9F4}" srcOrd="9" destOrd="0" presId="urn:microsoft.com/office/officeart/2008/layout/LinedList"/>
    <dgm:cxn modelId="{D31F411D-8A1D-0649-88E6-ACD105725D71}" type="presParOf" srcId="{1FA6890C-3E3B-6C46-8C25-D578692DA9F4}" destId="{E06755E0-F5B7-4342-B7F8-07FE116FF5AD}" srcOrd="0" destOrd="0" presId="urn:microsoft.com/office/officeart/2008/layout/LinedList"/>
    <dgm:cxn modelId="{C9B15371-F7AA-6141-8221-70EDD795EBC3}" type="presParOf" srcId="{1FA6890C-3E3B-6C46-8C25-D578692DA9F4}" destId="{D289C560-798C-FD48-A38F-6C0781D813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BAFBC-AFD6-6646-AB89-F2AEF462DADE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63704-9918-A044-8E62-1976E5F29A1E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VuePress, for a more customizable dev experience</a:t>
          </a:r>
        </a:p>
      </dsp:txBody>
      <dsp:txXfrm>
        <a:off x="0" y="675"/>
        <a:ext cx="6900512" cy="1106957"/>
      </dsp:txXfrm>
    </dsp:sp>
    <dsp:sp modelId="{DABF8191-55D0-E549-B8ED-67519A1A85CC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 w="12700" cap="flat" cmpd="sng" algn="ctr">
          <a:solidFill>
            <a:schemeClr val="accent2">
              <a:hueOff val="-612388"/>
              <a:satOff val="-2828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51F08-8B84-AA45-A37C-E9B02D3922F3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PlayFab</a:t>
          </a:r>
          <a:r>
            <a:rPr lang="en-US" sz="4200" kern="1200" dirty="0"/>
            <a:t> backend</a:t>
          </a:r>
        </a:p>
      </dsp:txBody>
      <dsp:txXfrm>
        <a:off x="0" y="1107633"/>
        <a:ext cx="6900512" cy="1106957"/>
      </dsp:txXfrm>
    </dsp:sp>
    <dsp:sp modelId="{2567161D-97D1-DE4B-9CEA-FFB6780B2F4C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A0455-B7AB-AA44-960B-EE30A6C8C932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Mini embedded game elements via Vue components</a:t>
          </a:r>
        </a:p>
      </dsp:txBody>
      <dsp:txXfrm>
        <a:off x="0" y="2214591"/>
        <a:ext cx="6900512" cy="1106957"/>
      </dsp:txXfrm>
    </dsp:sp>
    <dsp:sp modelId="{A67D0AFA-8D34-0A4B-A021-E6F3931BCCBA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 w="12700" cap="flat" cmpd="sng" algn="ctr">
          <a:solidFill>
            <a:schemeClr val="accent2">
              <a:hueOff val="-1837163"/>
              <a:satOff val="-8485"/>
              <a:lumOff val="-17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9F8C7-2EE6-904C-AD99-75BD9CB0D3B0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Localized in 4 languages</a:t>
          </a:r>
        </a:p>
      </dsp:txBody>
      <dsp:txXfrm>
        <a:off x="0" y="3321549"/>
        <a:ext cx="6900512" cy="1106957"/>
      </dsp:txXfrm>
    </dsp:sp>
    <dsp:sp modelId="{0F9F111E-0611-FF4A-ADCE-659E4E18964A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755E0-F5B7-4342-B7F8-07FE116FF5AD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Deployed with Azure Static Web Apps</a:t>
          </a:r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9:25:54.5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68A37-1337-1D47-8383-54311CD4F4E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0ABCA-7E94-E040-90F6-8B0D20DA7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4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0ABCA-7E94-E040-90F6-8B0D20DA72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5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0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2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3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7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2" r:id="rId7"/>
    <p:sldLayoutId id="2147483703" r:id="rId8"/>
    <p:sldLayoutId id="2147483704" r:id="rId9"/>
    <p:sldLayoutId id="2147483706" r:id="rId10"/>
    <p:sldLayoutId id="21474837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F6375C73-EB3C-45C0-A30D-E4C719F84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E02A9BB4-891C-441A-95DA-F2BACE63F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6666"/>
          <a:stretch/>
        </p:blipFill>
        <p:spPr>
          <a:xfrm>
            <a:off x="20" y="1"/>
            <a:ext cx="12191981" cy="6857999"/>
          </a:xfrm>
          <a:prstGeom prst="rect">
            <a:avLst/>
          </a:prstGeom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BD4167-80BB-41C6-8923-8BB7C287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307" y="1823454"/>
            <a:ext cx="5531319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4AA6E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6756D-6686-E648-B8F7-D4BB5F937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302" y="2505635"/>
            <a:ext cx="3767328" cy="151790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>
                <a:solidFill>
                  <a:srgbClr val="FBF9F6"/>
                </a:solidFill>
              </a:rPr>
              <a:t>Crafting an Adventure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3FFDF-6E23-E34C-9739-80F40E5BA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650" y="3970664"/>
            <a:ext cx="4294632" cy="151790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BF9F6"/>
                </a:solidFill>
              </a:rPr>
              <a:t>The Making of the Azure Maya Mystery</a:t>
            </a:r>
          </a:p>
          <a:p>
            <a:pPr algn="ctr"/>
            <a:r>
              <a:rPr lang="en-US" sz="3200" dirty="0">
                <a:solidFill>
                  <a:srgbClr val="FBF9F6"/>
                </a:solidFill>
              </a:rPr>
              <a:t>Jen Looper &amp; Chris </a:t>
            </a:r>
            <a:r>
              <a:rPr lang="en-US" sz="3200" dirty="0" err="1">
                <a:solidFill>
                  <a:srgbClr val="FBF9F6"/>
                </a:solidFill>
              </a:rPr>
              <a:t>Noring</a:t>
            </a:r>
            <a:endParaRPr lang="en-US" sz="3200" dirty="0">
              <a:solidFill>
                <a:srgbClr val="FBF9F6"/>
              </a:solidFill>
            </a:endParaRPr>
          </a:p>
          <a:p>
            <a:pPr algn="ctr"/>
            <a:r>
              <a:rPr lang="en-US" sz="3200" dirty="0">
                <a:solidFill>
                  <a:srgbClr val="FBF9F6"/>
                </a:solidFill>
              </a:rPr>
              <a:t>@jenlooper @</a:t>
            </a:r>
            <a:r>
              <a:rPr lang="en-US" sz="3200" dirty="0" err="1">
                <a:solidFill>
                  <a:srgbClr val="FBF9F6"/>
                </a:solidFill>
              </a:rPr>
              <a:t>chris_noring</a:t>
            </a:r>
            <a:endParaRPr lang="en-US" sz="3200" dirty="0">
              <a:solidFill>
                <a:srgbClr val="FBF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1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AF28-1B9D-7D41-A3FE-666FE4E8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an artist: Dana Moot II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232BE3D-2E03-6045-9D5A-6A828E4B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7" y="2009253"/>
            <a:ext cx="4993397" cy="3319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F2F27A2A-330A-9748-8E7A-FEE0351B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94" y="3876808"/>
            <a:ext cx="7835753" cy="29038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ACB24D-EC68-2A4B-B732-6EE78FF17285}"/>
              </a:ext>
            </a:extLst>
          </p:cNvPr>
          <p:cNvCxnSpPr>
            <a:cxnSpLocks/>
          </p:cNvCxnSpPr>
          <p:nvPr/>
        </p:nvCxnSpPr>
        <p:spPr>
          <a:xfrm>
            <a:off x="4485503" y="3311611"/>
            <a:ext cx="1742302" cy="7290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51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CE31C-9F0D-704C-A985-6E6496DC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100"/>
              <a:t>Building a new experience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593D6E-CD11-4DAF-AE4B-55D5C5201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70354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38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9148A-EA67-DD48-8752-18D38623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bg1"/>
                </a:solidFill>
              </a:rPr>
              <a:t>Eek! How do you build a game with </a:t>
            </a:r>
            <a:r>
              <a:rPr lang="en-US" sz="4100" dirty="0" err="1">
                <a:solidFill>
                  <a:schemeClr val="bg1"/>
                </a:solidFill>
              </a:rPr>
              <a:t>VuePress</a:t>
            </a:r>
            <a:r>
              <a:rPr lang="en-US" sz="41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A1BA-E5AF-2440-A199-5883D444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1-800-Chris-Noring</a:t>
            </a:r>
          </a:p>
          <a:p>
            <a:r>
              <a:rPr lang="en-US" sz="4000" dirty="0"/>
              <a:t>Built a POC using </a:t>
            </a:r>
          </a:p>
          <a:p>
            <a:pPr lvl="1"/>
            <a:r>
              <a:rPr lang="en-US" sz="4000" dirty="0" err="1"/>
              <a:t>VuePress</a:t>
            </a:r>
            <a:endParaRPr lang="en-US" sz="4000" dirty="0"/>
          </a:p>
          <a:p>
            <a:pPr lvl="1"/>
            <a:r>
              <a:rPr lang="en-US" sz="4000" dirty="0"/>
              <a:t>Local Storage storing retrieved inventory items</a:t>
            </a:r>
          </a:p>
          <a:p>
            <a:pPr lvl="1"/>
            <a:r>
              <a:rPr lang="en-US" sz="4000" dirty="0"/>
              <a:t>JSON-driven storyline</a:t>
            </a:r>
          </a:p>
          <a:p>
            <a:pPr lvl="1"/>
            <a:r>
              <a:rPr lang="en-US" sz="4000" dirty="0"/>
              <a:t>Text-based instructions = easy to focus on the narrative, not the engine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DEDA5436-A6AF-994D-BBFC-B26C5BBB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617" y="3181693"/>
            <a:ext cx="2641600" cy="3213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9AD11-8AD6-824E-864B-7896BD6C250A}"/>
              </a:ext>
            </a:extLst>
          </p:cNvPr>
          <p:cNvCxnSpPr>
            <a:cxnSpLocks/>
          </p:cNvCxnSpPr>
          <p:nvPr/>
        </p:nvCxnSpPr>
        <p:spPr>
          <a:xfrm flipH="1">
            <a:off x="5137609" y="1385740"/>
            <a:ext cx="1065228" cy="170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5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9148A-EA67-DD48-8752-18D38623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Markdown+Vue components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BE21"/>
          </a:solidFill>
          <a:ln w="38100" cap="rnd">
            <a:solidFill>
              <a:srgbClr val="FFBE2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4CA13D-837D-0944-AA46-DE91AA28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45" y="1886813"/>
            <a:ext cx="3563398" cy="4898143"/>
          </a:xfrm>
          <a:prstGeom prst="rect">
            <a:avLst/>
          </a:prstGeom>
        </p:spPr>
      </p:pic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D711AB-6271-D14C-BFA6-9D47FBDB8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82" y="1924082"/>
            <a:ext cx="4239077" cy="3391261"/>
          </a:xfrm>
          <a:prstGeom prst="rect">
            <a:avLst/>
          </a:prstGeom>
        </p:spPr>
      </p:pic>
      <p:pic>
        <p:nvPicPr>
          <p:cNvPr id="12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48629-8A02-4B44-AB2A-8ED682440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329" y="1924082"/>
            <a:ext cx="4085702" cy="30336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BF2452-1E2A-304C-BDC3-5B0C8F82908D}"/>
              </a:ext>
            </a:extLst>
          </p:cNvPr>
          <p:cNvCxnSpPr>
            <a:cxnSpLocks/>
          </p:cNvCxnSpPr>
          <p:nvPr/>
        </p:nvCxnSpPr>
        <p:spPr>
          <a:xfrm flipV="1">
            <a:off x="1926621" y="3081130"/>
            <a:ext cx="3410692" cy="538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E2FF6E-B21C-FC40-AF45-4F9F0FD61E42}"/>
              </a:ext>
            </a:extLst>
          </p:cNvPr>
          <p:cNvCxnSpPr>
            <a:cxnSpLocks/>
          </p:cNvCxnSpPr>
          <p:nvPr/>
        </p:nvCxnSpPr>
        <p:spPr>
          <a:xfrm>
            <a:off x="7653130" y="2981739"/>
            <a:ext cx="1878496" cy="127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32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973D-926A-1141-84CE-3E7D5D89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story elements in JSON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B2B65-80BC-3B48-9D87-5C5727F5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416" y="2112998"/>
            <a:ext cx="7918784" cy="4142028"/>
          </a:xfrm>
          <a:prstGeom prst="rect">
            <a:avLst/>
          </a:prstGeo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D50E93-88AA-F44B-B14D-6D5FE5380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4069" y="1834702"/>
            <a:ext cx="3313044" cy="4895008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21A78-6152-824E-B17D-213CF268DDCD}"/>
              </a:ext>
            </a:extLst>
          </p:cNvPr>
          <p:cNvCxnSpPr>
            <a:cxnSpLocks/>
          </p:cNvCxnSpPr>
          <p:nvPr/>
        </p:nvCxnSpPr>
        <p:spPr>
          <a:xfrm>
            <a:off x="3299791" y="3429000"/>
            <a:ext cx="1325218" cy="101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7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93A3-4481-984D-92C3-02B01FBF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</a:t>
            </a:r>
            <a:r>
              <a:rPr lang="en-US" dirty="0" err="1"/>
              <a:t>PlayFab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A487EF-220B-FE4D-98EC-90D101A36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98" y="1884984"/>
            <a:ext cx="6202699" cy="476854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72B146-03C8-CC46-BA09-778122C9E8DC}"/>
              </a:ext>
            </a:extLst>
          </p:cNvPr>
          <p:cNvSpPr/>
          <p:nvPr/>
        </p:nvSpPr>
        <p:spPr>
          <a:xfrm>
            <a:off x="6524368" y="4213654"/>
            <a:ext cx="420129" cy="11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20528185-042A-D84D-B5AC-80D7FA69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7" y="3692611"/>
            <a:ext cx="5803213" cy="31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2973D-926A-1141-84CE-3E7D5D89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July’s challenge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4C8FE"/>
          </a:solidFill>
          <a:ln w="38100" cap="rnd">
            <a:solidFill>
              <a:srgbClr val="74C8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9D1467-0F6A-B24A-99F2-3603999C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83" y="1900908"/>
            <a:ext cx="3113874" cy="4416843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EA8325-731C-8C47-9EA0-1103FD0E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467" y="2798706"/>
            <a:ext cx="7489274" cy="26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7D2FF-36A8-0042-A613-93D72CEA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The completed interface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98AFA"/>
          </a:solidFill>
          <a:ln w="38100" cap="rnd">
            <a:solidFill>
              <a:srgbClr val="198AF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EC9EE-3C9A-B440-854C-7FBE674B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161" y="787969"/>
            <a:ext cx="7854369" cy="52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95CDD-F431-294B-B13B-3DAAAEDB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54" y="644652"/>
            <a:ext cx="3182112" cy="55686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</a:rPr>
              <a:t>Use Static Web Apps to teach about Static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686A-8E4E-3240-A74D-91BD77710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500" y="1541526"/>
            <a:ext cx="5856401" cy="80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It’s pretty magical!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4DB376-A891-B145-B0ED-22B960E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601" y="1451728"/>
            <a:ext cx="3924300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8C389-BD0B-0E4C-BAE2-888CF372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06" y="3890128"/>
            <a:ext cx="2948117" cy="196541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48270-B4DC-C848-9B33-0D3C8A6FE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95851">
            <a:off x="6278007" y="4182386"/>
            <a:ext cx="1160225" cy="8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42DF9-BC69-DB48-A8C4-8A829510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/>
              <a:t>What’s next?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05E1FF"/>
          </a:solidFill>
          <a:ln w="38100" cap="rnd">
            <a:solidFill>
              <a:srgbClr val="05E1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73A1-E528-6144-BF9E-48244729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210570" cy="3928360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Magic-a—a-Service (MAAS)</a:t>
            </a:r>
          </a:p>
          <a:p>
            <a:r>
              <a:rPr lang="en-US" dirty="0"/>
              <a:t>Per Tommy’s request, a bespoke game engine to create your own adventures</a:t>
            </a:r>
          </a:p>
          <a:p>
            <a:r>
              <a:rPr lang="en-US" dirty="0"/>
              <a:t>August Launch: “The Mysterious Cenote” – learn the second part of the pyramid’s name, dive into a cenote to retrieve and reassemble glyphs, and a Node.js code challenge</a:t>
            </a:r>
          </a:p>
          <a:p>
            <a:r>
              <a:rPr lang="en-US" dirty="0"/>
              <a:t>September Launch: “The Summit” – solve puzzles and overcome obstacles to climb to the summit and learn the full name of the pyramid using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BB789D-2D26-A64C-BE65-768A6432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329" y="1052317"/>
            <a:ext cx="5458968" cy="4530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D1E2A-88F6-CA42-ACF6-F22415877D34}"/>
              </a:ext>
            </a:extLst>
          </p:cNvPr>
          <p:cNvSpPr txBox="1"/>
          <p:nvPr/>
        </p:nvSpPr>
        <p:spPr>
          <a:xfrm>
            <a:off x="7989202" y="5959020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Aka.ms</a:t>
            </a:r>
            <a:r>
              <a:rPr lang="en-US" sz="2800" dirty="0"/>
              <a:t>/game-engine</a:t>
            </a:r>
          </a:p>
        </p:txBody>
      </p:sp>
    </p:spTree>
    <p:extLst>
      <p:ext uri="{BB962C8B-B14F-4D97-AF65-F5344CB8AC3E}">
        <p14:creationId xmlns:p14="http://schemas.microsoft.com/office/powerpoint/2010/main" val="1179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F3C41-B087-D84D-8B87-38365BDC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6000"/>
              <a:t>It all began with a Mansion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50E338-92C3-F446-9DE8-6AFCD5731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075" y="1349253"/>
            <a:ext cx="6051550" cy="3837232"/>
          </a:xfrm>
        </p:spPr>
      </p:pic>
    </p:spTree>
    <p:extLst>
      <p:ext uri="{BB962C8B-B14F-4D97-AF65-F5344CB8AC3E}">
        <p14:creationId xmlns:p14="http://schemas.microsoft.com/office/powerpoint/2010/main" val="306047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F9136-57CB-EF4F-96F6-4964C386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000"/>
              <a:t>Come explore with us!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018AFE"/>
          </a:solidFill>
          <a:ln w="38100" cap="rnd">
            <a:solidFill>
              <a:srgbClr val="018A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561A7-2995-CC40-99F0-0937F9965B59}"/>
              </a:ext>
            </a:extLst>
          </p:cNvPr>
          <p:cNvSpPr txBox="1"/>
          <p:nvPr/>
        </p:nvSpPr>
        <p:spPr>
          <a:xfrm>
            <a:off x="6190908" y="5144990"/>
            <a:ext cx="54605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6600" dirty="0" err="1"/>
              <a:t>Aka.ms</a:t>
            </a:r>
            <a:r>
              <a:rPr lang="en-US" sz="6600" dirty="0"/>
              <a:t>/</a:t>
            </a:r>
            <a:r>
              <a:rPr lang="en-US" sz="6600" dirty="0" err="1"/>
              <a:t>AzureMayaMystery</a:t>
            </a:r>
            <a:endParaRPr lang="en-US" sz="6600" dirty="0"/>
          </a:p>
        </p:txBody>
      </p:sp>
      <p:pic>
        <p:nvPicPr>
          <p:cNvPr id="10" name="Content Placeholder 9" descr="A picture containing food&#10;&#10;Description automatically generated">
            <a:extLst>
              <a:ext uri="{FF2B5EF4-FFF2-40B4-BE49-F238E27FC236}">
                <a16:creationId xmlns:a16="http://schemas.microsoft.com/office/drawing/2014/main" id="{3DA3CD63-DD9F-1C43-A3BA-90191C705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632" y="853775"/>
            <a:ext cx="5757788" cy="4252912"/>
          </a:xfrm>
        </p:spPr>
      </p:pic>
    </p:spTree>
    <p:extLst>
      <p:ext uri="{BB962C8B-B14F-4D97-AF65-F5344CB8AC3E}">
        <p14:creationId xmlns:p14="http://schemas.microsoft.com/office/powerpoint/2010/main" val="310409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5D310-1F15-1C41-B107-F9DCFFD2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93" y="38535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expedition leads</a:t>
            </a:r>
            <a:endParaRPr lang="en-US" sz="5600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E8C55"/>
          </a:solidFill>
          <a:ln w="38100" cap="rnd">
            <a:solidFill>
              <a:srgbClr val="AE8C5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C7DE-DB93-AF4A-944A-66A111A8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650454"/>
            <a:ext cx="6667815" cy="4151376"/>
          </a:xfrm>
        </p:spPr>
        <p:txBody>
          <a:bodyPr>
            <a:normAutofit fontScale="62500" lnSpcReduction="20000"/>
          </a:bodyPr>
          <a:lstStyle/>
          <a:p>
            <a:r>
              <a:rPr lang="en-US" sz="4600" dirty="0"/>
              <a:t>Development: Jen Looper @jenlooper &amp; Chris </a:t>
            </a:r>
            <a:r>
              <a:rPr lang="en-US" sz="4600" dirty="0" err="1"/>
              <a:t>Noring</a:t>
            </a:r>
            <a:r>
              <a:rPr lang="en-US" sz="4600" dirty="0"/>
              <a:t> @</a:t>
            </a:r>
            <a:r>
              <a:rPr lang="en-US" sz="4600" dirty="0" err="1"/>
              <a:t>chris_noring</a:t>
            </a:r>
            <a:endParaRPr lang="en-US" sz="4600" dirty="0"/>
          </a:p>
          <a:p>
            <a:r>
              <a:rPr lang="en-US" sz="4600" dirty="0"/>
              <a:t>Creative Director: </a:t>
            </a:r>
            <a:r>
              <a:rPr lang="en-US" sz="4600" dirty="0" err="1"/>
              <a:t>Em</a:t>
            </a:r>
            <a:r>
              <a:rPr lang="en-US" sz="4600" dirty="0"/>
              <a:t> </a:t>
            </a:r>
            <a:r>
              <a:rPr lang="en-US" sz="4600" dirty="0" err="1"/>
              <a:t>Lazer</a:t>
            </a:r>
            <a:r>
              <a:rPr lang="en-US" sz="4600" dirty="0"/>
              <a:t>-Walker</a:t>
            </a:r>
          </a:p>
          <a:p>
            <a:r>
              <a:rPr lang="en-US" sz="4600" dirty="0"/>
              <a:t>Translations: Vicente Guzmán, Tania Allard, Ricardo </a:t>
            </a:r>
            <a:r>
              <a:rPr lang="en-US" sz="4600" dirty="0" err="1"/>
              <a:t>Prins</a:t>
            </a:r>
            <a:r>
              <a:rPr lang="en-US" sz="4600" dirty="0"/>
              <a:t>, Samir Si-Mohammed, Max </a:t>
            </a:r>
            <a:r>
              <a:rPr lang="en-US" sz="4600" dirty="0" err="1"/>
              <a:t>Rouiller</a:t>
            </a:r>
            <a:r>
              <a:rPr lang="en-US" sz="4600" dirty="0"/>
              <a:t>, Jen Looper, Gustavo </a:t>
            </a:r>
            <a:r>
              <a:rPr lang="en-US" sz="4600" dirty="0" err="1"/>
              <a:t>Cordido</a:t>
            </a:r>
            <a:endParaRPr lang="en-US" sz="4600" dirty="0"/>
          </a:p>
          <a:p>
            <a:r>
              <a:rPr lang="en-US" sz="4600" dirty="0"/>
              <a:t>Community Team: Cynthia </a:t>
            </a:r>
            <a:r>
              <a:rPr lang="en-US" sz="4600" dirty="0" err="1"/>
              <a:t>Zanoni</a:t>
            </a:r>
            <a:r>
              <a:rPr lang="en-US" sz="4600" dirty="0"/>
              <a:t>, </a:t>
            </a:r>
            <a:r>
              <a:rPr lang="en-US" sz="4600" dirty="0" err="1"/>
              <a:t>Piyali</a:t>
            </a:r>
            <a:r>
              <a:rPr lang="en-US" sz="4600" dirty="0"/>
              <a:t> Dey</a:t>
            </a:r>
          </a:p>
          <a:p>
            <a:r>
              <a:rPr lang="en-US" sz="4600" dirty="0"/>
              <a:t>Art: Dana Moot II</a:t>
            </a:r>
          </a:p>
          <a:p>
            <a:r>
              <a:rPr lang="en-US" sz="4600" dirty="0"/>
              <a:t>Cultural Consultant: Matthew Looper, Professor of Ancient Mesoamerican Art History, California State University, Chico</a:t>
            </a:r>
          </a:p>
          <a:p>
            <a:endParaRPr lang="en-US" sz="4000" dirty="0"/>
          </a:p>
        </p:txBody>
      </p:sp>
      <p:pic>
        <p:nvPicPr>
          <p:cNvPr id="5" name="Picture 4" descr="A stone building&#10;&#10;Description automatically generated">
            <a:extLst>
              <a:ext uri="{FF2B5EF4-FFF2-40B4-BE49-F238E27FC236}">
                <a16:creationId xmlns:a16="http://schemas.microsoft.com/office/drawing/2014/main" id="{041045C9-C4C6-5340-9D11-AAD92ED44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6" r="-2" b="766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878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1FD5-0BEC-E44C-B434-F1CDA996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with Twine</a:t>
            </a:r>
          </a:p>
        </p:txBody>
      </p:sp>
      <p:pic>
        <p:nvPicPr>
          <p:cNvPr id="5" name="Content Placeholder 4" descr="A picture containing kitchen&#10;&#10;Description automatically generated">
            <a:extLst>
              <a:ext uri="{FF2B5EF4-FFF2-40B4-BE49-F238E27FC236}">
                <a16:creationId xmlns:a16="http://schemas.microsoft.com/office/drawing/2014/main" id="{EB153D75-839D-0549-9C11-8C46F138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17" y="1949437"/>
            <a:ext cx="7253028" cy="4252912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C3E74C-2C58-ED44-8A0B-D4AAF8A50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3" y="2605088"/>
            <a:ext cx="5080117" cy="4252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2687B-6BBA-634E-92B5-BFF13FC3B472}"/>
              </a:ext>
            </a:extLst>
          </p:cNvPr>
          <p:cNvSpPr txBox="1"/>
          <p:nvPr/>
        </p:nvSpPr>
        <p:spPr>
          <a:xfrm>
            <a:off x="1854200" y="6233464"/>
            <a:ext cx="3379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Main developer: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Lazer</a:t>
            </a:r>
            <a:r>
              <a:rPr lang="en-US" sz="3200" dirty="0"/>
              <a:t>-Walker</a:t>
            </a:r>
          </a:p>
        </p:txBody>
      </p:sp>
    </p:spTree>
    <p:extLst>
      <p:ext uri="{BB962C8B-B14F-4D97-AF65-F5344CB8AC3E}">
        <p14:creationId xmlns:p14="http://schemas.microsoft.com/office/powerpoint/2010/main" val="250273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5169-9595-0E4A-B935-FDAE17A3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hit!</a:t>
            </a:r>
          </a:p>
        </p:txBody>
      </p:sp>
      <p:pic>
        <p:nvPicPr>
          <p:cNvPr id="5" name="Content Placeholder 4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789D8C7C-E249-E44B-B097-93C3CAF6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2334419"/>
            <a:ext cx="7772400" cy="3441700"/>
          </a:xfrm>
        </p:spPr>
      </p:pic>
    </p:spTree>
    <p:extLst>
      <p:ext uri="{BB962C8B-B14F-4D97-AF65-F5344CB8AC3E}">
        <p14:creationId xmlns:p14="http://schemas.microsoft.com/office/powerpoint/2010/main" val="175123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AE29-8637-2D4B-A076-1EEFBDE7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V2,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9E-B4E7-5F43-8578-B9C5D500D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915"/>
            <a:ext cx="10515600" cy="42519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Mystery Mansion v2?</a:t>
            </a:r>
          </a:p>
          <a:p>
            <a:r>
              <a:rPr lang="en-US" dirty="0"/>
              <a:t>The Mysterious Outbuildings?</a:t>
            </a:r>
          </a:p>
          <a:p>
            <a:r>
              <a:rPr lang="en-US" dirty="0"/>
              <a:t>The Haunted Outhouse?</a:t>
            </a:r>
          </a:p>
          <a:p>
            <a:endParaRPr lang="en-US" dirty="0"/>
          </a:p>
          <a:p>
            <a:r>
              <a:rPr lang="en-US" dirty="0"/>
              <a:t>A regional ‘ask’ for a Mystery-type adventure</a:t>
            </a:r>
          </a:p>
          <a:p>
            <a:r>
              <a:rPr lang="en-US" dirty="0"/>
              <a:t>A storytelling app + code-challenge with links to Microsoft Learn and Docs</a:t>
            </a:r>
          </a:p>
          <a:p>
            <a:r>
              <a:rPr lang="en-US" dirty="0"/>
              <a:t>A more customizable, scalable engine</a:t>
            </a:r>
          </a:p>
          <a:p>
            <a:r>
              <a:rPr lang="en-US" dirty="0"/>
              <a:t>Focusing on teaching one tech stack per release via code challenges</a:t>
            </a:r>
          </a:p>
        </p:txBody>
      </p:sp>
    </p:spTree>
    <p:extLst>
      <p:ext uri="{BB962C8B-B14F-4D97-AF65-F5344CB8AC3E}">
        <p14:creationId xmlns:p14="http://schemas.microsoft.com/office/powerpoint/2010/main" val="126199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92ED-8A84-A342-956D-6634FC72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the Mystery, Add some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0F32-0FFC-9E45-9EBF-B1C53CE0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72" y="2042414"/>
            <a:ext cx="4620778" cy="46178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Museums and Libraries pilot</a:t>
            </a:r>
          </a:p>
          <a:p>
            <a:r>
              <a:rPr lang="en-US" dirty="0"/>
              <a:t>Work with Maya Archive with Cal State Chico</a:t>
            </a:r>
          </a:p>
          <a:p>
            <a:r>
              <a:rPr lang="en-US" dirty="0"/>
              <a:t>A clear Regional storyline</a:t>
            </a:r>
          </a:p>
          <a:p>
            <a:r>
              <a:rPr lang="en-US" dirty="0"/>
              <a:t>A three-part-challenge</a:t>
            </a:r>
          </a:p>
          <a:p>
            <a:pPr marL="0" indent="0">
              <a:buNone/>
            </a:pPr>
            <a:r>
              <a:rPr lang="en-US" dirty="0"/>
              <a:t>	focusing on three tech stacks: </a:t>
            </a:r>
          </a:p>
          <a:p>
            <a:pPr marL="0" indent="0">
              <a:buNone/>
            </a:pPr>
            <a:r>
              <a:rPr lang="en-US" dirty="0"/>
              <a:t>		Azure Static Apps for July</a:t>
            </a:r>
          </a:p>
          <a:p>
            <a:pPr marL="0" indent="0">
              <a:buNone/>
            </a:pPr>
            <a:r>
              <a:rPr lang="en-US" dirty="0"/>
              <a:t>		Node.js for August</a:t>
            </a:r>
          </a:p>
          <a:p>
            <a:pPr marL="0" indent="0">
              <a:buNone/>
            </a:pPr>
            <a:r>
              <a:rPr lang="en-US" dirty="0"/>
              <a:t>		AI/ML for September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1062A3-9B5A-D949-B0EC-5FAD8375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1" y="2225373"/>
            <a:ext cx="4191649" cy="425196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2FF3BFA-AC64-8F41-BA33-77B8C9480EBA}"/>
              </a:ext>
            </a:extLst>
          </p:cNvPr>
          <p:cNvSpPr/>
          <p:nvPr/>
        </p:nvSpPr>
        <p:spPr>
          <a:xfrm>
            <a:off x="4460789" y="2520778"/>
            <a:ext cx="1791730" cy="908222"/>
          </a:xfrm>
          <a:prstGeom prst="wedgeRoundRectCallout">
            <a:avLst>
              <a:gd name="adj1" fmla="val -51348"/>
              <a:gd name="adj2" fmla="val 832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May I help you?</a:t>
            </a:r>
          </a:p>
        </p:txBody>
      </p:sp>
    </p:spTree>
    <p:extLst>
      <p:ext uri="{BB962C8B-B14F-4D97-AF65-F5344CB8AC3E}">
        <p14:creationId xmlns:p14="http://schemas.microsoft.com/office/powerpoint/2010/main" val="214419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0C64-4409-D346-BE0C-7D35216F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gamify culture?</a:t>
            </a:r>
          </a:p>
        </p:txBody>
      </p:sp>
      <p:pic>
        <p:nvPicPr>
          <p:cNvPr id="5" name="Content Placeholder 4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328BA1A7-7B70-4F4B-8A91-E431D4C8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27" y="1978241"/>
            <a:ext cx="5334146" cy="38405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CB69F-DB48-FF45-851F-0AFE1DAE16A0}"/>
              </a:ext>
            </a:extLst>
          </p:cNvPr>
          <p:cNvSpPr txBox="1"/>
          <p:nvPr/>
        </p:nvSpPr>
        <p:spPr>
          <a:xfrm>
            <a:off x="5376091" y="5968314"/>
            <a:ext cx="1439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Please, no</a:t>
            </a:r>
          </a:p>
        </p:txBody>
      </p:sp>
    </p:spTree>
    <p:extLst>
      <p:ext uri="{BB962C8B-B14F-4D97-AF65-F5344CB8AC3E}">
        <p14:creationId xmlns:p14="http://schemas.microsoft.com/office/powerpoint/2010/main" val="427812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0C64-4409-D346-BE0C-7D35216F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better!</a:t>
            </a:r>
          </a:p>
        </p:txBody>
      </p:sp>
      <p:pic>
        <p:nvPicPr>
          <p:cNvPr id="8" name="Content Placeholder 7" descr="A person holding a sign&#10;&#10;Description automatically generated">
            <a:extLst>
              <a:ext uri="{FF2B5EF4-FFF2-40B4-BE49-F238E27FC236}">
                <a16:creationId xmlns:a16="http://schemas.microsoft.com/office/drawing/2014/main" id="{9EB5DFD8-EFD8-4640-8826-EE443437C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574" y="2028061"/>
            <a:ext cx="10006851" cy="4252912"/>
          </a:xfrm>
        </p:spPr>
      </p:pic>
    </p:spTree>
    <p:extLst>
      <p:ext uri="{BB962C8B-B14F-4D97-AF65-F5344CB8AC3E}">
        <p14:creationId xmlns:p14="http://schemas.microsoft.com/office/powerpoint/2010/main" val="427338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D340-AB87-C34F-990F-EA823201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Inspired by deep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5F24-66FC-3E46-AC0F-E81A01424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Rich indigenous Maya culture offers great inspiration for a storyline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8329132-B69D-7C41-9690-5A49B53D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483" y="2505278"/>
            <a:ext cx="6411798" cy="415501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A577E53-C080-0B4F-A72D-D062D5D2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4239"/>
            <a:ext cx="3785055" cy="39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027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462</Words>
  <Application>Microsoft Macintosh PowerPoint</Application>
  <PresentationFormat>Widescreen</PresentationFormat>
  <Paragraphs>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Modern Love</vt:lpstr>
      <vt:lpstr>The Hand</vt:lpstr>
      <vt:lpstr>SketchyVTI</vt:lpstr>
      <vt:lpstr>Crafting an Adventure</vt:lpstr>
      <vt:lpstr>It all began with a Mansion</vt:lpstr>
      <vt:lpstr>Built with Twine</vt:lpstr>
      <vt:lpstr>A big hit!</vt:lpstr>
      <vt:lpstr>V2, what to do?</vt:lpstr>
      <vt:lpstr>Keep the Mystery, Add some culture</vt:lpstr>
      <vt:lpstr>How to gamify culture?</vt:lpstr>
      <vt:lpstr>A little better!</vt:lpstr>
      <vt:lpstr>Inspired by deep culture</vt:lpstr>
      <vt:lpstr>Working with an artist: Dana Moot II</vt:lpstr>
      <vt:lpstr>Building a new experience</vt:lpstr>
      <vt:lpstr>Eek! How do you build a game with VuePress?</vt:lpstr>
      <vt:lpstr>Markdown+Vue components</vt:lpstr>
      <vt:lpstr>Localized story elements in JSON</vt:lpstr>
      <vt:lpstr>Connection to PlayFab</vt:lpstr>
      <vt:lpstr>July’s challenge</vt:lpstr>
      <vt:lpstr>The completed interface</vt:lpstr>
      <vt:lpstr>Use Static Web Apps to teach about Static Web Apps</vt:lpstr>
      <vt:lpstr>What’s next?</vt:lpstr>
      <vt:lpstr>Come explore with us!</vt:lpstr>
      <vt:lpstr>expedition leads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Crafting an Adventure</dc:title>
  <dc:creator>Jen Looper</dc:creator>
  <cp:lastModifiedBy>Jen Looper</cp:lastModifiedBy>
  <cp:revision>2</cp:revision>
  <dcterms:created xsi:type="dcterms:W3CDTF">2020-07-27T17:49:08Z</dcterms:created>
  <dcterms:modified xsi:type="dcterms:W3CDTF">2020-07-29T00:27:26Z</dcterms:modified>
</cp:coreProperties>
</file>